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94" r:id="rId3"/>
    <p:sldId id="491" r:id="rId4"/>
    <p:sldId id="559" r:id="rId5"/>
    <p:sldId id="560" r:id="rId6"/>
    <p:sldId id="561" r:id="rId7"/>
    <p:sldId id="563" r:id="rId8"/>
    <p:sldId id="564" r:id="rId9"/>
    <p:sldId id="565" r:id="rId10"/>
    <p:sldId id="566" r:id="rId11"/>
    <p:sldId id="567" r:id="rId12"/>
    <p:sldId id="568" r:id="rId13"/>
    <p:sldId id="569" r:id="rId14"/>
    <p:sldId id="494" r:id="rId15"/>
    <p:sldId id="570" r:id="rId16"/>
    <p:sldId id="571" r:id="rId17"/>
    <p:sldId id="573" r:id="rId18"/>
    <p:sldId id="574" r:id="rId19"/>
    <p:sldId id="575" r:id="rId20"/>
    <p:sldId id="576" r:id="rId21"/>
    <p:sldId id="577" r:id="rId22"/>
    <p:sldId id="578" r:id="rId23"/>
    <p:sldId id="509" r:id="rId24"/>
    <p:sldId id="579" r:id="rId25"/>
    <p:sldId id="580" r:id="rId26"/>
    <p:sldId id="581" r:id="rId27"/>
    <p:sldId id="582" r:id="rId28"/>
    <p:sldId id="496" r:id="rId29"/>
    <p:sldId id="583" r:id="rId30"/>
    <p:sldId id="584" r:id="rId31"/>
    <p:sldId id="510" r:id="rId32"/>
    <p:sldId id="585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7" r:id="rId53"/>
    <p:sldId id="606" r:id="rId54"/>
    <p:sldId id="608" r:id="rId55"/>
    <p:sldId id="609" r:id="rId56"/>
    <p:sldId id="610" r:id="rId57"/>
    <p:sldId id="611" r:id="rId58"/>
    <p:sldId id="407" r:id="rId59"/>
    <p:sldId id="485" r:id="rId60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827"/>
    <p:restoredTop sz="94710"/>
  </p:normalViewPr>
  <p:slideViewPr>
    <p:cSldViewPr snapToGrid="0" snapToObjects="1">
      <p:cViewPr varScale="1">
        <p:scale>
          <a:sx n="132" d="100"/>
          <a:sy n="132" d="100"/>
        </p:scale>
        <p:origin x="1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4EBBF-8A1C-274D-9A43-F07DDD038E4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42151-0C6B-2F49-B8E6-1D743B9F3E5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5AE0F-A2A8-CA41-B287-8AF103742C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0E9CD-BE8D-3E4E-A822-63A0F8F5F34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313893-DF0F-0040-BE0E-E2A91F5D3132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8199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39358-601E-CE49-A1E6-5F79B9D99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CD8EB-B8D6-D64D-B888-5CD8345DA2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24E0B90-2C42-D34C-B082-B68F1592300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906DD-1A01-C845-B545-B0BB312C70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EE406-F268-3344-B9A4-3595572E255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8D007-3162-F944-A6C3-C8A14D0ADE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9EC8647-F2F3-EE47-A182-5E45D159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EAB159B-EC79-314B-A3A3-6B83DEE86AEA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73D9EB-4508-C94C-9C32-A9AAD98C6878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81C94D0-82FE-2243-A85A-C2D46911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DB217F1-EF6D-364A-9207-196C5AC33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5750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4424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9229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29474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9061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99827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4199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57045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88391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05106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92067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6889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01363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61841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468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59042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01014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96241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7757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05749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60734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16257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7233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93772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85998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15784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89178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60850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2165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41412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6707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02090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877752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64796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151480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93452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88629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40580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Can also add required.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50244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42477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6921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8217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372221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958454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022184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521158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044211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646369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03299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259729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5674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8043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3295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4215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4690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4522-827A-6D42-9170-7E9F1EE4F0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8253"/>
            <a:ext cx="7558092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486AF-1C02-2D4F-BE3B-B17C17B0FA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1925"/>
            <a:ext cx="7558092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35ED-EC73-8A44-8C26-75A0A3A24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A0F6F-9562-7043-928C-00C097FB82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5181-80CE-204F-9E75-258C551F8D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A8A35D-E3E4-3C45-90DF-A747DC9663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C50-546C-E042-B32F-AAF1043885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59CCC-881D-8C4C-9ED5-3123B3FC5B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7299-AF7C-084E-A0BD-EA361820F1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53DB-5DAD-8743-8252-D4C2BAFEC7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8947D-6056-1E4E-A3B2-5AB093CC04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194A8-15D3-5F4D-8863-2BCAFB1E41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D8B36-356D-314D-8330-5128FAEA590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5671" y="301623"/>
            <a:ext cx="2266953" cy="5853110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33AE-69F2-AB41-850B-037DD909B24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0038" cy="5853110"/>
          </a:xfrm>
        </p:spPr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C61E-1C62-214E-BD96-0F0C3DC1CA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5B30-CA0F-3848-BE0D-5FB220451F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38AD9-4E50-6648-A0E1-DAB852786B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125974-A9C2-8B4A-A378-6BB54F2FD5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54C8-AD3E-CC4C-A95A-411EE27F9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701E-5CFB-8B44-BB66-BE513B4DB55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D35F0-3B09-7045-8E17-6AC5B170B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ED28-DE7F-6B46-B524-E2C450A82B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D66B1-1DFB-D24D-8BB4-299012FF68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5A05F9-F53E-A645-9C7C-6E45C35522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31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0279-4E85-604D-88A9-78F164BD6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5950"/>
            <a:ext cx="8691564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9E10-F435-0449-9E9F-60742E49F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60947"/>
            <a:ext cx="8691564" cy="1654177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A8C7-7E3C-A940-B1C2-FB5018C4C1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B43E-C570-D447-B5FB-0F8B1D80DD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5A43-B516-0841-80CF-B41525F14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3DA31C-9B58-414F-B2AD-D87DBF40F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9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AF34-7656-6243-9CAE-1D3D0E758E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E2EB-8FA5-BD47-8C5A-FC9D12835B4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7700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4AB5C-C529-6142-904D-67588A4CC8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3333" y="1768477"/>
            <a:ext cx="4459291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DBE2E-0774-024C-860A-145638318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D94B1-AB38-1549-9852-D490B5932E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3DFEC-BBD8-0647-8BBC-307D5080D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45F6A3-2E43-004F-8AAD-8CCE232E1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4D07-8A1B-484F-85BB-68570948F5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1564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E22B-F46C-D046-8D4A-7DEDBBADC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4202"/>
            <a:ext cx="4264020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2538-989F-A444-9826-03EFFE470EC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2246"/>
            <a:ext cx="4264020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E5337-8B92-204B-A923-03B1E077009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2223" y="1854202"/>
            <a:ext cx="4283077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B48D8-B077-4148-963E-5190B2D91C2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2223" y="2762246"/>
            <a:ext cx="4283077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159593-7880-E64B-8C61-8D7A2A4A09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D3C8A-7F1C-7C49-8475-F99E734DC4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443FA-9369-E741-9F3C-BB5FA6556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08A5BE-03DE-B946-8ECA-95D1A9BA82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A1A8-31E7-B545-9DC2-A5D50A30A3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9648-A977-6341-A34D-E956FCB57A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2F62-4933-D546-87A9-B933F1BFDD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6B61D-1E4A-ED43-A75E-9375EFE3F0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FE9492-34B0-EC47-A12B-B921EC91E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D1D82-98D9-F648-8A49-48A9EC9E59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1DDAA-156A-E94D-AFE1-D81B3BCDDF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17FF-EA82-4143-8B08-C269597E79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143E9-EAB8-1447-9B17-2ECCEE01F4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4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A500-C8B6-FF46-90AA-AF8D4C1D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BAF1-DEC6-9442-991C-3D0FE17EEA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 sz="2800"/>
            </a:lvl2pPr>
            <a:lvl3pPr>
              <a:buSzPct val="100000"/>
              <a:buFont typeface="Arial" pitchFamily="34"/>
              <a:buChar char="•"/>
              <a:defRPr sz="2400"/>
            </a:lvl3pPr>
            <a:lvl4pPr>
              <a:buSzPct val="100000"/>
              <a:buFont typeface="Arial" pitchFamily="34"/>
              <a:buChar char="•"/>
              <a:defRPr sz="2000"/>
            </a:lvl4pPr>
            <a:lvl5pPr>
              <a:buSzPct val="100000"/>
              <a:buFont typeface="Arial" pitchFamily="34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3BEA-4E73-A944-9AD6-CCA866B5C0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A3E7-7F6B-B546-86F3-F7884402C14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16745-8D3C-5C4D-A61C-5DFF94565E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0B9B4-9CA0-9049-88AA-70D23880EE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24A20-E1EC-A94B-9862-EEA3C522D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B24-7625-4047-B02B-B4B853D48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F8AF5-6889-BB46-828C-9CBF92EF13C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F2F7-CD0D-064C-942D-993D4B6442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F0604-5E45-5A40-8F04-E21B7D669D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73625-A038-464E-82EC-9D9E15C971A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2C2B2-6B8B-474F-8114-5326C581A9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81FAF-276F-194D-9F90-506305515A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0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ED75E-05A4-7A4C-BEC4-8FB8E3A2C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76" y="300956"/>
            <a:ext cx="9068763" cy="1262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CB8FC-3A05-D04E-A72B-7D17B4C0D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276" y="1769043"/>
            <a:ext cx="9068763" cy="4385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0FA9-7C1F-1947-9BF6-29A2017F650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276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0F1B-DAA1-F14A-9ABC-44E902AB05F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559" y="6888595"/>
            <a:ext cx="3193916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A5B73-2133-B749-8913-A8CD0705D28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482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71AAB80A-E60F-6B42-BBA6-1D2F49C6CD6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3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4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5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6.doc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7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8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9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10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11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12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13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14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15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16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17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18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19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20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21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22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23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24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25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course/the-complete-guide-to-angular-2/learn/practice/276#overvie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1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2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7450" cy="75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31" y="354800"/>
            <a:ext cx="9544175" cy="6853249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9195" y="3678719"/>
            <a:ext cx="2720911" cy="35293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Shape 81">
            <a:extLst>
              <a:ext uri="{FF2B5EF4-FFF2-40B4-BE49-F238E27FC236}">
                <a16:creationId xmlns:a16="http://schemas.microsoft.com/office/drawing/2014/main" id="{1294B15F-D2FD-2F40-B2A9-EB0FEB3F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87" y="3046152"/>
            <a:ext cx="6403140" cy="1424698"/>
          </a:xfrm>
          <a:prstGeom prst="rect">
            <a:avLst/>
          </a:prstGeom>
          <a:noFill/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B082C6E-F7B4-FC4E-A3B9-11210C1AAB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276" y="1769043"/>
            <a:ext cx="9068763" cy="5456160"/>
          </a:xfrm>
        </p:spPr>
        <p:txBody>
          <a:bodyPr anchor="ctr" anchorCtr="1"/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006699"/>
              </a:solidFill>
            </a:endParaRP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Codergirl – Frontend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Unit 2 - Class 9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Jan 6,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326505"/>
              </p:ext>
            </p:extLst>
          </p:nvPr>
        </p:nvGraphicFramePr>
        <p:xfrm>
          <a:off x="1551633" y="2444388"/>
          <a:ext cx="3888658" cy="406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50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1633" y="2444388"/>
                        <a:ext cx="3888658" cy="4064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740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532493"/>
              </p:ext>
            </p:extLst>
          </p:nvPr>
        </p:nvGraphicFramePr>
        <p:xfrm>
          <a:off x="1552503" y="2271712"/>
          <a:ext cx="3887787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98" name="Document" r:id="rId4" imgW="7556500" imgH="2933700" progId="Word.Document.12">
                  <p:embed/>
                </p:oleObj>
              </mc:Choice>
              <mc:Fallback>
                <p:oleObj name="Document" r:id="rId4" imgW="7556500" imgH="29337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503" y="2271712"/>
                        <a:ext cx="3887787" cy="150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05780F2-1BB1-2346-9CEF-33AD57649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355" y="3743104"/>
            <a:ext cx="7226095" cy="36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220344"/>
              </p:ext>
            </p:extLst>
          </p:nvPr>
        </p:nvGraphicFramePr>
        <p:xfrm>
          <a:off x="1551633" y="2444388"/>
          <a:ext cx="3888658" cy="406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45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1633" y="2444388"/>
                        <a:ext cx="3888658" cy="4064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60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Value of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669010"/>
              </p:ext>
            </p:extLst>
          </p:nvPr>
        </p:nvGraphicFramePr>
        <p:xfrm>
          <a:off x="1552575" y="2230438"/>
          <a:ext cx="3887788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93" name="Document" r:id="rId4" imgW="7556500" imgH="3098800" progId="Word.Document.12">
                  <p:embed/>
                </p:oleObj>
              </mc:Choice>
              <mc:Fallback>
                <p:oleObj name="Document" r:id="rId4" imgW="7556500" imgH="3098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575" y="2230438"/>
                        <a:ext cx="3887788" cy="159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10B2230-F453-0F41-BE70-DD84347A1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505" y="2419936"/>
            <a:ext cx="3928091" cy="1247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445E7-2AA9-FC43-A8D7-9FDD1C3BB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575" y="3971430"/>
            <a:ext cx="6037928" cy="33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52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Controls for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Dirty means some value is changed in form (user typed)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Disabled if form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Invalid works with form validations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Touched is true if clicked into form</a:t>
            </a:r>
          </a:p>
        </p:txBody>
      </p:sp>
    </p:spTree>
    <p:extLst>
      <p:ext uri="{BB962C8B-B14F-4D97-AF65-F5344CB8AC3E}">
        <p14:creationId xmlns:p14="http://schemas.microsoft.com/office/powerpoint/2010/main" val="422301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Local reference is available in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5C437E0-F724-0B48-A92E-485C4FE55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801229"/>
              </p:ext>
            </p:extLst>
          </p:nvPr>
        </p:nvGraphicFramePr>
        <p:xfrm>
          <a:off x="1366607" y="2270586"/>
          <a:ext cx="75565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82" name="Document" r:id="rId4" imgW="7556500" imgH="3962400" progId="Word.Document.12">
                  <p:embed/>
                </p:oleObj>
              </mc:Choice>
              <mc:Fallback>
                <p:oleObj name="Document" r:id="rId4" imgW="7556500" imgH="3962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2270586"/>
                        <a:ext cx="75565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5766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Local reference is available in Form, also can be available before form is submitted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90852-B229-5A47-954E-5E096617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20" y="2231923"/>
            <a:ext cx="5621459" cy="2237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FEC54B-0EEE-6542-916C-6528B766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147" y="4616907"/>
            <a:ext cx="5731592" cy="26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44845" y="1869618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Template driven approach adds validation to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Built in directives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required is selector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email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BE88223-9DB7-CC49-A796-6884ACE0F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669810"/>
              </p:ext>
            </p:extLst>
          </p:nvPr>
        </p:nvGraphicFramePr>
        <p:xfrm>
          <a:off x="4232665" y="2261437"/>
          <a:ext cx="4899939" cy="5229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1" name="Document" r:id="rId4" imgW="7556500" imgH="8064500" progId="Word.Document.12">
                  <p:embed/>
                </p:oleObj>
              </mc:Choice>
              <mc:Fallback>
                <p:oleObj name="Document" r:id="rId4" imgW="7556500" imgH="8064500" progId="Word.Documen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2958C3C-B9B3-224F-85FF-D7D6BDAB47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2665" y="2261437"/>
                        <a:ext cx="4899939" cy="5229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83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34A41-5F1F-F949-A3C4-0E3A8B99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742" y="2287352"/>
            <a:ext cx="6357547" cy="46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EC29F-DDF8-334C-9594-D5C1B8C9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85" y="2117598"/>
            <a:ext cx="7422576" cy="47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/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Section 15 – Forms up to 199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Studio – Assignment # 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 – email form control also has valid set to true.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85805-B2F4-A44B-AFA7-6A3341C18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117598"/>
            <a:ext cx="6378222" cy="43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25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 – Angular adds some attributes to the elements.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98050-5DC4-9048-A6B6-14ED8937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04" y="1869618"/>
            <a:ext cx="8519583" cy="5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7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 – Angular adds some attributes to the elements.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C7C6DB-0331-4E4E-A10B-E1A207F4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1852422"/>
            <a:ext cx="6929117" cy="571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77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Change form behavior on validation result.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68361" y="1869618"/>
            <a:ext cx="7840826" cy="4987366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Disable submit button if form is invalid.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D5CC87-5933-5D4C-A43A-FB95E359D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513627"/>
              </p:ext>
            </p:extLst>
          </p:nvPr>
        </p:nvGraphicFramePr>
        <p:xfrm>
          <a:off x="1810080" y="2272508"/>
          <a:ext cx="4857645" cy="5290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1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0080" y="2272508"/>
                        <a:ext cx="4857645" cy="5290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5432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Submit disabled for invalid form.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8A260-0A5D-C747-AB1C-D774206F3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201333"/>
            <a:ext cx="8418785" cy="2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5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Submit not disabled for valid form.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E0CB3B-6B1D-9142-8BF2-EC6C8811B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91" y="1869618"/>
            <a:ext cx="8432800" cy="479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39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Change styling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form is also invalid, so conditional styling needs to be applied just to element not entire form.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07B229E-EFCB-9340-9629-36F4DB0FA0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946839"/>
              </p:ext>
            </p:extLst>
          </p:nvPr>
        </p:nvGraphicFramePr>
        <p:xfrm>
          <a:off x="1458138" y="3691348"/>
          <a:ext cx="75565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97" name="Document" r:id="rId4" imgW="7556500" imgH="1219200" progId="Word.Document.12">
                  <p:embed/>
                </p:oleObj>
              </mc:Choice>
              <mc:Fallback>
                <p:oleObj name="Document" r:id="rId4" imgW="7556500" imgH="1219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8138" y="3691348"/>
                        <a:ext cx="75565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1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Change styling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form is also invalid, so conditional styling needs to be applied just to element not entire form.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A29C3-0DA7-E448-95F1-A027B5D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3572689"/>
            <a:ext cx="6600472" cy="21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7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Validation messages for user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046B69-3601-B349-9EFA-568786A66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580062"/>
              </p:ext>
            </p:extLst>
          </p:nvPr>
        </p:nvGraphicFramePr>
        <p:xfrm>
          <a:off x="1771957" y="2117598"/>
          <a:ext cx="4845153" cy="527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96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1957" y="2117598"/>
                        <a:ext cx="4845153" cy="527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230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Validation messages for user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92E4F-C7FD-384B-8F94-C851096B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558453"/>
            <a:ext cx="8619312" cy="28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Forms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 of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Validation of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JS object representation of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10444-3805-B94A-BB5B-2F7FD272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194" y="4109698"/>
            <a:ext cx="5038725" cy="25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29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Validation messages for user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AA727-BD42-1948-9698-532DD5D3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35" y="2513501"/>
            <a:ext cx="8619312" cy="294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15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222360"/>
              </p:ext>
            </p:extLst>
          </p:nvPr>
        </p:nvGraphicFramePr>
        <p:xfrm>
          <a:off x="2720068" y="193883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1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0068" y="193883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679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36B21-EF8A-6144-AA28-E15BB310E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75" y="2481943"/>
            <a:ext cx="7405527" cy="30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35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r>
              <a:rPr lang="en-US" dirty="0"/>
              <a:t> – add it to a property.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633473"/>
              </p:ext>
            </p:extLst>
          </p:nvPr>
        </p:nvGraphicFramePr>
        <p:xfrm>
          <a:off x="2720068" y="193883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04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0068" y="193883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895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r>
              <a:rPr lang="en-US" dirty="0"/>
              <a:t> – add it to a property.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218069"/>
              </p:ext>
            </p:extLst>
          </p:nvPr>
        </p:nvGraphicFramePr>
        <p:xfrm>
          <a:off x="2719388" y="3054350"/>
          <a:ext cx="4111625" cy="22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51" name="Document" r:id="rId4" imgW="7556500" imgH="4127500" progId="Word.Document.12">
                  <p:embed/>
                </p:oleObj>
              </mc:Choice>
              <mc:Fallback>
                <p:oleObj name="Document" r:id="rId4" imgW="7556500" imgH="41275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3054350"/>
                        <a:ext cx="4111625" cy="224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594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r>
              <a:rPr lang="en-US" dirty="0"/>
              <a:t> – add it to a property.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E18A4-80A4-B14F-ADD5-88EF7ADF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733771"/>
            <a:ext cx="7250274" cy="29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57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 err="1"/>
              <a:t>ngModel</a:t>
            </a:r>
            <a:r>
              <a:rPr lang="en-US" dirty="0"/>
              <a:t> with two-way-binding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983814"/>
              </p:ext>
            </p:extLst>
          </p:nvPr>
        </p:nvGraphicFramePr>
        <p:xfrm>
          <a:off x="2719388" y="1938338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45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1938338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65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 err="1"/>
              <a:t>ngModel</a:t>
            </a:r>
            <a:r>
              <a:rPr lang="en-US" dirty="0"/>
              <a:t> with two-way-binding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23796"/>
              </p:ext>
            </p:extLst>
          </p:nvPr>
        </p:nvGraphicFramePr>
        <p:xfrm>
          <a:off x="2719388" y="3005138"/>
          <a:ext cx="411162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91" name="Document" r:id="rId4" imgW="7556500" imgH="4305300" progId="Word.Document.12">
                  <p:embed/>
                </p:oleObj>
              </mc:Choice>
              <mc:Fallback>
                <p:oleObj name="Document" r:id="rId4" imgW="7556500" imgH="43053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3005138"/>
                        <a:ext cx="4111625" cy="234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30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 err="1"/>
              <a:t>ngModel</a:t>
            </a:r>
            <a:r>
              <a:rPr lang="en-US" dirty="0"/>
              <a:t> with two-way-binding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3E0F8-D04C-D543-9FFA-007BF577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726" y="2642920"/>
            <a:ext cx="7026340" cy="34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10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2F11B-6A88-6A45-88C8-65CFB14F0076}"/>
              </a:ext>
            </a:extLst>
          </p:cNvPr>
          <p:cNvSpPr txBox="1"/>
          <p:nvPr/>
        </p:nvSpPr>
        <p:spPr>
          <a:xfrm>
            <a:off x="1458138" y="2472612"/>
            <a:ext cx="790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use </a:t>
            </a:r>
            <a:r>
              <a:rPr lang="en-US" dirty="0" err="1"/>
              <a:t>ngModelGroup</a:t>
            </a:r>
            <a:r>
              <a:rPr lang="en-US" dirty="0"/>
              <a:t> and give it a string, then Angular creates a control group as well as a value group. Also get the html </a:t>
            </a:r>
            <a:r>
              <a:rPr lang="en-US" dirty="0" err="1"/>
              <a:t>css</a:t>
            </a:r>
            <a:r>
              <a:rPr lang="en-US" dirty="0"/>
              <a:t> to see validity etc.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9A9891-0CD1-744C-B33D-07C7BDF1C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215148"/>
              </p:ext>
            </p:extLst>
          </p:nvPr>
        </p:nvGraphicFramePr>
        <p:xfrm>
          <a:off x="1544411" y="3067298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4411" y="3067298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186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3377C-7A11-6B45-BFC0-086502E3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73" y="2448233"/>
            <a:ext cx="8711966" cy="40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04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8A3DB-57E7-A743-A106-18848B17A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08" y="2166778"/>
            <a:ext cx="5891012" cy="46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87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2CE98-E222-3A44-AEE0-8C2CDB15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89" y="2453951"/>
            <a:ext cx="7885098" cy="47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5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F3A40-8EBC-5948-AC4E-9D6A371739E5}"/>
              </a:ext>
            </a:extLst>
          </p:cNvPr>
          <p:cNvSpPr txBox="1"/>
          <p:nvPr/>
        </p:nvSpPr>
        <p:spPr>
          <a:xfrm>
            <a:off x="1352939" y="2034073"/>
            <a:ext cx="724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create a local reference is use it to display validity of form on page.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D3D3B5-BA48-6A42-BB85-639AF53AD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639384"/>
              </p:ext>
            </p:extLst>
          </p:nvPr>
        </p:nvGraphicFramePr>
        <p:xfrm>
          <a:off x="1926965" y="2571975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6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6965" y="2571975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096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CD434-FC7C-4A47-B2A4-B34B71ED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08" y="2640564"/>
            <a:ext cx="7506931" cy="40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59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Radio buttons.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D3D3B5-BA48-6A42-BB85-639AF53AD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912772"/>
              </p:ext>
            </p:extLst>
          </p:nvPr>
        </p:nvGraphicFramePr>
        <p:xfrm>
          <a:off x="1926965" y="2571975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17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BD3D3B5-BA48-6A42-BB85-639AF53AD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6965" y="2571975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5934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Radio buttons.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D3D3B5-BA48-6A42-BB85-639AF53AD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377796"/>
              </p:ext>
            </p:extLst>
          </p:nvPr>
        </p:nvGraphicFramePr>
        <p:xfrm>
          <a:off x="1927225" y="3594100"/>
          <a:ext cx="4111625" cy="243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62" name="Document" r:id="rId4" imgW="7556500" imgH="4470400" progId="Word.Document.12">
                  <p:embed/>
                </p:oleObj>
              </mc:Choice>
              <mc:Fallback>
                <p:oleObj name="Document" r:id="rId4" imgW="7556500" imgH="4470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BD3D3B5-BA48-6A42-BB85-639AF53AD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7225" y="3594100"/>
                        <a:ext cx="4111625" cy="243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3326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Radio buttons.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71BAC-A9F3-BD49-B348-70326D00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79" y="1966661"/>
            <a:ext cx="7151297" cy="55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10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9EDAF-CB26-854D-AE7F-764A4FA9BAC0}"/>
              </a:ext>
            </a:extLst>
          </p:cNvPr>
          <p:cNvSpPr txBox="1"/>
          <p:nvPr/>
        </p:nvSpPr>
        <p:spPr>
          <a:xfrm>
            <a:off x="1548882" y="2528596"/>
            <a:ext cx="7423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Suggest a username button doesn’t work, but we have some method present</a:t>
            </a:r>
          </a:p>
          <a:p>
            <a:r>
              <a:rPr lang="en-US" dirty="0"/>
              <a:t>Access to form using </a:t>
            </a:r>
            <a:r>
              <a:rPr lang="en-US" dirty="0" err="1"/>
              <a:t>ViewChild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619682"/>
              </p:ext>
            </p:extLst>
          </p:nvPr>
        </p:nvGraphicFramePr>
        <p:xfrm>
          <a:off x="1628386" y="3084513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73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8386" y="3084513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811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85208"/>
              </p:ext>
            </p:extLst>
          </p:nvPr>
        </p:nvGraphicFramePr>
        <p:xfrm>
          <a:off x="1722081" y="2770188"/>
          <a:ext cx="4111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97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2081" y="2770188"/>
                        <a:ext cx="4111625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539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55006-8907-CC46-82DE-082DAEC1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99" y="2677368"/>
            <a:ext cx="8444593" cy="44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3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Forms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doesn’t trigger http submit Validation of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166E1-575E-0542-A9C0-03434ACAB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6" y="3221244"/>
            <a:ext cx="8053205" cy="29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15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A53A5-269D-1648-B237-AEE09CFD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438551"/>
            <a:ext cx="7614168" cy="385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6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031D5D-D481-A54E-A79A-0129A0DB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27" y="2429953"/>
            <a:ext cx="7642160" cy="34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02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941535"/>
              </p:ext>
            </p:extLst>
          </p:nvPr>
        </p:nvGraphicFramePr>
        <p:xfrm>
          <a:off x="2039322" y="1893714"/>
          <a:ext cx="4111625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9" name="Document" r:id="rId4" imgW="7556500" imgH="6184900" progId="Word.Document.12">
                  <p:embed/>
                </p:oleObj>
              </mc:Choice>
              <mc:Fallback>
                <p:oleObj name="Document" r:id="rId4" imgW="7556500" imgH="61849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9322" y="1893714"/>
                        <a:ext cx="4111625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145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58B67-EDEC-C742-9EC6-2D5EE7D7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43" y="2218208"/>
            <a:ext cx="7922079" cy="39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99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AF289-B474-FC49-9A0E-F98994E1F13B}"/>
              </a:ext>
            </a:extLst>
          </p:cNvPr>
          <p:cNvSpPr txBox="1"/>
          <p:nvPr/>
        </p:nvSpPr>
        <p:spPr>
          <a:xfrm>
            <a:off x="1520890" y="2248678"/>
            <a:ext cx="359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summarize the submitted data.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615CB7A-5658-164E-BEF6-3BF076514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139200"/>
              </p:ext>
            </p:extLst>
          </p:nvPr>
        </p:nvGraphicFramePr>
        <p:xfrm>
          <a:off x="1628386" y="2618010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26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8386" y="2618010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394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AF7C5F-EC21-B54C-90E6-76B4298EC9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306097"/>
              </p:ext>
            </p:extLst>
          </p:nvPr>
        </p:nvGraphicFramePr>
        <p:xfrm>
          <a:off x="1973618" y="2231928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49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3618" y="2231928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6274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AF289-B474-FC49-9A0E-F98994E1F13B}"/>
              </a:ext>
            </a:extLst>
          </p:cNvPr>
          <p:cNvSpPr txBox="1"/>
          <p:nvPr/>
        </p:nvSpPr>
        <p:spPr>
          <a:xfrm>
            <a:off x="1520890" y="2248678"/>
            <a:ext cx="359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summarize the submitted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23E9E-5347-1C4E-B5F7-A923D7E5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90" y="2925029"/>
            <a:ext cx="5710723" cy="40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8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Resetting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AF289-B474-FC49-9A0E-F98994E1F13B}"/>
              </a:ext>
            </a:extLst>
          </p:cNvPr>
          <p:cNvSpPr txBox="1"/>
          <p:nvPr/>
        </p:nvSpPr>
        <p:spPr>
          <a:xfrm>
            <a:off x="1458138" y="2286000"/>
            <a:ext cx="6260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Extracted data and want to reset the form.</a:t>
            </a:r>
            <a:br>
              <a:rPr lang="en-US" dirty="0"/>
            </a:br>
            <a:r>
              <a:rPr lang="en-US" dirty="0"/>
              <a:t>It’s simple.</a:t>
            </a:r>
          </a:p>
          <a:p>
            <a:r>
              <a:rPr lang="en-US" dirty="0"/>
              <a:t>On the form, we can call reset to reset the values and also detach the properties.</a:t>
            </a:r>
          </a:p>
          <a:p>
            <a:r>
              <a:rPr lang="en-US" dirty="0"/>
              <a:t>this.signupForm.reset();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22588-B1BF-4940-AA91-3A488820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959" y="3961827"/>
            <a:ext cx="4674514" cy="32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67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9" y="0"/>
            <a:ext cx="10074931" cy="7562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8560" y="504190"/>
            <a:ext cx="6528890" cy="6516438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6018"/>
            <a:ext cx="5595809" cy="6514590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A780C-31B6-1A44-A05B-E7BA61516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824" y="1094052"/>
            <a:ext cx="3535426" cy="3156954"/>
          </a:xfrm>
        </p:spPr>
        <p:txBody>
          <a:bodyPr anchor="b">
            <a:normAutofit/>
          </a:bodyPr>
          <a:lstStyle/>
          <a:p>
            <a:pPr lvl="0"/>
            <a:r>
              <a:rPr lang="en-US" sz="4600">
                <a:solidFill>
                  <a:srgbClr val="FFFFFF"/>
                </a:solidFill>
              </a:rPr>
              <a:t>Questions?</a:t>
            </a:r>
            <a:br>
              <a:rPr lang="en-US" sz="4600">
                <a:solidFill>
                  <a:srgbClr val="FFFFFF"/>
                </a:solidFill>
              </a:rPr>
            </a:br>
            <a:endParaRPr lang="en-US" sz="4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6A3A-F402-4A4B-AFF9-0A12B9D251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95809" y="1476315"/>
            <a:ext cx="3788815" cy="4868924"/>
          </a:xfrm>
        </p:spPr>
        <p:txBody>
          <a:bodyPr anchor="ctr">
            <a:normAutofit/>
          </a:bodyPr>
          <a:lstStyle/>
          <a:p>
            <a:pPr lvl="0"/>
            <a:endParaRPr lang="en-US" sz="1900" dirty="0">
              <a:solidFill>
                <a:schemeClr val="bg1"/>
              </a:solidFill>
            </a:endParaRPr>
          </a:p>
          <a:p>
            <a:pPr lvl="0"/>
            <a:endParaRPr lang="en-US" sz="19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2015-FBAA-094F-987C-BF7682C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hangingPunct="1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Studio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4153-7FCA-7A48-896D-C3D5C897EBF5}"/>
              </a:ext>
            </a:extLst>
          </p:cNvPr>
          <p:cNvSpPr/>
          <p:nvPr/>
        </p:nvSpPr>
        <p:spPr>
          <a:xfrm>
            <a:off x="1209367" y="2271251"/>
            <a:ext cx="7262281" cy="440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Assignment # 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hlinkClick r:id="rId2"/>
              </a:rPr>
              <a:t>https://www.udemy.com/course/the-complete-guide-to-angular-2/learn/practice/276#overview</a:t>
            </a:r>
            <a:endParaRPr lang="en-US" sz="23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22268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Forms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64227AC-F367-3D43-9B22-30774592E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0656" y="3225006"/>
            <a:ext cx="5054600" cy="2806700"/>
          </a:xfrm>
        </p:spPr>
      </p:pic>
    </p:spTree>
    <p:extLst>
      <p:ext uri="{BB962C8B-B14F-4D97-AF65-F5344CB8AC3E}">
        <p14:creationId xmlns:p14="http://schemas.microsoft.com/office/powerpoint/2010/main" val="136164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Configure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Register the controls with </a:t>
            </a:r>
            <a:r>
              <a:rPr lang="en-US" sz="2400" dirty="0" err="1"/>
              <a:t>ngModel</a:t>
            </a:r>
            <a:r>
              <a:rPr lang="en-US" sz="2400" dirty="0"/>
              <a:t> and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44059"/>
              </p:ext>
            </p:extLst>
          </p:nvPr>
        </p:nvGraphicFramePr>
        <p:xfrm>
          <a:off x="1587910" y="2874632"/>
          <a:ext cx="4284663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0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910" y="2874632"/>
                        <a:ext cx="4284663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665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the form submittable. Html JS submit event triggered and Angular provides a directive </a:t>
            </a:r>
            <a:r>
              <a:rPr lang="en-US" sz="2400" dirty="0" err="1"/>
              <a:t>ngSubmit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393393"/>
              </p:ext>
            </p:extLst>
          </p:nvPr>
        </p:nvGraphicFramePr>
        <p:xfrm>
          <a:off x="1617408" y="3240801"/>
          <a:ext cx="3888658" cy="406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65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7408" y="3240801"/>
                        <a:ext cx="3888658" cy="4064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5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386374"/>
              </p:ext>
            </p:extLst>
          </p:nvPr>
        </p:nvGraphicFramePr>
        <p:xfrm>
          <a:off x="1552503" y="2271712"/>
          <a:ext cx="3887787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04" name="Document" r:id="rId4" imgW="7556500" imgH="2933700" progId="Word.Document.12">
                  <p:embed/>
                </p:oleObj>
              </mc:Choice>
              <mc:Fallback>
                <p:oleObj name="Document" r:id="rId4" imgW="7556500" imgH="29337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503" y="2271712"/>
                        <a:ext cx="3887787" cy="150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E214FB-0C27-D946-B1B3-D436CE01D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45" y="3928567"/>
            <a:ext cx="4819604" cy="32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38627"/>
      </p:ext>
    </p:extLst>
  </p:cSld>
  <p:clrMapOvr>
    <a:masterClrMapping/>
  </p:clrMapOvr>
</p:sld>
</file>

<file path=ppt/theme/theme1.xml><?xml version="1.0" encoding="utf-8"?>
<a:theme xmlns:a="http://schemas.openxmlformats.org/drawingml/2006/main" name="launchcod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4757</TotalTime>
  <Words>657</Words>
  <Application>Microsoft Macintosh PowerPoint</Application>
  <PresentationFormat>Custom</PresentationFormat>
  <Paragraphs>151</Paragraphs>
  <Slides>59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Liberation Sans</vt:lpstr>
      <vt:lpstr>Times New Roman</vt:lpstr>
      <vt:lpstr>launchcode1</vt:lpstr>
      <vt:lpstr>Document</vt:lpstr>
      <vt:lpstr>Microsoft Word Document</vt:lpstr>
      <vt:lpstr>PowerPoint Presentation</vt:lpstr>
      <vt:lpstr>Agenda</vt:lpstr>
      <vt:lpstr>Forms</vt:lpstr>
      <vt:lpstr>PowerPoint Presentation</vt:lpstr>
      <vt:lpstr>Forms</vt:lpstr>
      <vt:lpstr>Forms</vt:lpstr>
      <vt:lpstr>Configure the form</vt:lpstr>
      <vt:lpstr>Submitting the form</vt:lpstr>
      <vt:lpstr>Submitting the form</vt:lpstr>
      <vt:lpstr>Submitting the form</vt:lpstr>
      <vt:lpstr>Submitting the form</vt:lpstr>
      <vt:lpstr>Submitting the form</vt:lpstr>
      <vt:lpstr>Value of the form</vt:lpstr>
      <vt:lpstr>Controls for form</vt:lpstr>
      <vt:lpstr>Local reference is available in Form</vt:lpstr>
      <vt:lpstr>Local reference is available in Form, also can be available before form is submitted</vt:lpstr>
      <vt:lpstr>Form Validations</vt:lpstr>
      <vt:lpstr>Form Validations</vt:lpstr>
      <vt:lpstr>Form Validations</vt:lpstr>
      <vt:lpstr>Form Validations – email form control also has valid set to true.</vt:lpstr>
      <vt:lpstr>Form Validations – Angular adds some attributes to the elements.</vt:lpstr>
      <vt:lpstr>Form Validations – Angular adds some attributes to the elements.</vt:lpstr>
      <vt:lpstr>Change form behavior on validation result. </vt:lpstr>
      <vt:lpstr>Submit disabled for invalid form. </vt:lpstr>
      <vt:lpstr>Submit not disabled for valid form. </vt:lpstr>
      <vt:lpstr>Change styling</vt:lpstr>
      <vt:lpstr>Change styling</vt:lpstr>
      <vt:lpstr>Validation messages for user</vt:lpstr>
      <vt:lpstr>Validation messages for user</vt:lpstr>
      <vt:lpstr>Validation messages for user</vt:lpstr>
      <vt:lpstr>Set Default Values for ngModel</vt:lpstr>
      <vt:lpstr>Set Default Values for ngModel</vt:lpstr>
      <vt:lpstr>Set Default Values for ngModel – add it to a property.</vt:lpstr>
      <vt:lpstr>Set Default Values for ngModel – add it to a property.</vt:lpstr>
      <vt:lpstr>Set Default Values for ngModel – add it to a property.</vt:lpstr>
      <vt:lpstr>Using ngModel with two-way-binding</vt:lpstr>
      <vt:lpstr>Using ngModel with two-way-binding</vt:lpstr>
      <vt:lpstr>Using ngModel with two-way-binding</vt:lpstr>
      <vt:lpstr>Grouping form controls – structure in object. </vt:lpstr>
      <vt:lpstr>Grouping form controls – structure in object. </vt:lpstr>
      <vt:lpstr>Grouping form controls – structure in object. </vt:lpstr>
      <vt:lpstr>Grouping form controls – structure in object. </vt:lpstr>
      <vt:lpstr>Grouping form controls – structure in object. </vt:lpstr>
      <vt:lpstr>Radio buttons. </vt:lpstr>
      <vt:lpstr>Radio buttons. </vt:lpstr>
      <vt:lpstr>Radio buttons. </vt:lpstr>
      <vt:lpstr>Setting and patching form values.</vt:lpstr>
      <vt:lpstr>Setting and patching form values.</vt:lpstr>
      <vt:lpstr>Setting and patching form values.</vt:lpstr>
      <vt:lpstr>Setting and patching form values.</vt:lpstr>
      <vt:lpstr>Setting and patching form values.</vt:lpstr>
      <vt:lpstr>Setting and patching form values.</vt:lpstr>
      <vt:lpstr>Setting and patching form values.</vt:lpstr>
      <vt:lpstr>Using Form Data.</vt:lpstr>
      <vt:lpstr>Using Form Data.</vt:lpstr>
      <vt:lpstr>Using Form Data.</vt:lpstr>
      <vt:lpstr>Resetting Form Data.</vt:lpstr>
      <vt:lpstr>Questions? </vt:lpstr>
      <vt:lpstr>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Chetna Aggarwal</dc:creator>
  <cp:lastModifiedBy>Chetna Aggarwal</cp:lastModifiedBy>
  <cp:revision>301</cp:revision>
  <dcterms:created xsi:type="dcterms:W3CDTF">2020-12-16T22:23:50Z</dcterms:created>
  <dcterms:modified xsi:type="dcterms:W3CDTF">2021-01-11T16:52:41Z</dcterms:modified>
</cp:coreProperties>
</file>